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sldIdLst>
    <p:sldId id="256" r:id="rId2"/>
    <p:sldId id="259" r:id="rId3"/>
    <p:sldId id="260" r:id="rId4"/>
    <p:sldId id="261" r:id="rId5"/>
    <p:sldId id="264" r:id="rId6"/>
    <p:sldId id="263" r:id="rId7"/>
    <p:sldId id="266" r:id="rId8"/>
    <p:sldId id="265" r:id="rId9"/>
    <p:sldId id="267" r:id="rId10"/>
    <p:sldId id="268" r:id="rId11"/>
    <p:sldId id="269" r:id="rId12"/>
    <p:sldId id="271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281" r:id="rId25"/>
    <p:sldId id="283" r:id="rId26"/>
    <p:sldId id="284" r:id="rId27"/>
  </p:sldIdLst>
  <p:sldSz cx="12192000" cy="6858000"/>
  <p:notesSz cx="6797675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47DA000-5711-4E2C-B939-040369555583}">
          <p14:sldIdLst>
            <p14:sldId id="256"/>
            <p14:sldId id="259"/>
            <p14:sldId id="260"/>
            <p14:sldId id="261"/>
            <p14:sldId id="264"/>
            <p14:sldId id="263"/>
            <p14:sldId id="266"/>
            <p14:sldId id="265"/>
            <p14:sldId id="267"/>
            <p14:sldId id="268"/>
            <p14:sldId id="269"/>
            <p14:sldId id="271"/>
            <p14:sldId id="270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1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5200"/>
    <a:srgbClr val="E7E4DF"/>
    <a:srgbClr val="E4E1DC"/>
    <a:srgbClr val="ECE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3" autoAdjust="0"/>
    <p:restoredTop sz="84496" autoAdjust="0"/>
  </p:normalViewPr>
  <p:slideViewPr>
    <p:cSldViewPr snapToGrid="0">
      <p:cViewPr varScale="1">
        <p:scale>
          <a:sx n="105" d="100"/>
          <a:sy n="105" d="100"/>
        </p:scale>
        <p:origin x="365" y="8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8215"/>
          </a:xfrm>
          <a:prstGeom prst="rect">
            <a:avLst/>
          </a:prstGeom>
        </p:spPr>
        <p:txBody>
          <a:bodyPr vert="horz" lIns="91420" tIns="45711" rIns="91420" bIns="4571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6" y="1"/>
            <a:ext cx="2945659" cy="498215"/>
          </a:xfrm>
          <a:prstGeom prst="rect">
            <a:avLst/>
          </a:prstGeom>
        </p:spPr>
        <p:txBody>
          <a:bodyPr vert="horz" lIns="91420" tIns="45711" rIns="91420" bIns="45711" rtlCol="0"/>
          <a:lstStyle>
            <a:lvl1pPr algn="r">
              <a:defRPr sz="1200"/>
            </a:lvl1pPr>
          </a:lstStyle>
          <a:p>
            <a:fld id="{62921E22-5363-4267-BCD8-21E898F00B98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0" tIns="45711" rIns="91420" bIns="4571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8725"/>
            <a:ext cx="5438140" cy="3909865"/>
          </a:xfrm>
          <a:prstGeom prst="rect">
            <a:avLst/>
          </a:prstGeom>
        </p:spPr>
        <p:txBody>
          <a:bodyPr vert="horz" lIns="91420" tIns="45711" rIns="91420" bIns="4571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2" y="9431602"/>
            <a:ext cx="2945659" cy="498215"/>
          </a:xfrm>
          <a:prstGeom prst="rect">
            <a:avLst/>
          </a:prstGeom>
        </p:spPr>
        <p:txBody>
          <a:bodyPr vert="horz" lIns="91420" tIns="45711" rIns="91420" bIns="4571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6" y="9431602"/>
            <a:ext cx="2945659" cy="498215"/>
          </a:xfrm>
          <a:prstGeom prst="rect">
            <a:avLst/>
          </a:prstGeom>
        </p:spPr>
        <p:txBody>
          <a:bodyPr vert="horz" lIns="91420" tIns="45711" rIns="91420" bIns="45711" rtlCol="0" anchor="b"/>
          <a:lstStyle>
            <a:lvl1pPr algn="r">
              <a:defRPr sz="1200"/>
            </a:lvl1pPr>
          </a:lstStyle>
          <a:p>
            <a:fld id="{BF87C50E-DBC6-4BF2-965B-4A7CC4E3EA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55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891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806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头结点里面存储链表的长度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431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860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原则是先对新插入的指针域进行赋值，再对原链表中的元素进行插值。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940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比如在初始化列表的时候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724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761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394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096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154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25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851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7104"/>
            <a:fld id="{BF87C50E-DBC6-4BF2-965B-4A7CC4E3EA22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 defTabSz="457104"/>
              <a:t>20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1683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110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936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区别在于能不能删除自己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810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178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2787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833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606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152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结构体里面有几个成员？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82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290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743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44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P28</a:t>
            </a:r>
          </a:p>
          <a:p>
            <a:r>
              <a:rPr lang="zh-CN" altLang="en-US" dirty="0"/>
              <a:t>有头结点和没有头结点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491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55A-F96C-486D-B915-F9C8C9231B94}" type="datetime1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216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5FB8-F17D-44DB-834B-83F55ECE65C1}" type="datetime1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69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9028-82D8-44B8-AE27-5220958781CA}" type="datetime1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2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FEF0-5E0F-493B-9B73-8E91266801F1}" type="datetime1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364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F088-CAF9-487B-88AA-7A109C327D0D}" type="datetime1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428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2D7C-ED57-4821-82D4-008477E05330}" type="datetime1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888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40A-6390-418A-ACDD-627770A14607}" type="datetime1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34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F4AF-195B-4EFB-8AE1-95EFF0CD6488}" type="datetime1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54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4613-C87B-48E8-B234-B360D25CA9FB}" type="datetime1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836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0B1F4-C9B9-4C4F-A309-7AA23C72DD94}" type="datetime1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69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8AD3041-72E0-4445-BD62-B853EEF3A89F}" type="datetime1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12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F391A-CCBC-4E56-B21B-2794295EE278}" type="datetime1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33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60.png"/><Relationship Id="rId5" Type="http://schemas.openxmlformats.org/officeDocument/2006/relationships/image" Target="../media/image49.png"/><Relationship Id="rId10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B334F-B178-4543-8300-F0D524414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彩云" panose="02010800040101010101" pitchFamily="2" charset="-122"/>
                <a:ea typeface="华文彩云" panose="02010800040101010101" pitchFamily="2" charset="-122"/>
              </a:rPr>
              <a:t>数据结构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22CC6DF-7265-460A-95BC-7F39BEC9F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683976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华文隶书" panose="02010800040101010101" pitchFamily="2" charset="-122"/>
                <a:ea typeface="华文隶书" panose="02010800040101010101" pitchFamily="2" charset="-122"/>
              </a:rPr>
              <a:t>线性表</a:t>
            </a:r>
            <a:r>
              <a:rPr lang="zh-CN" altLang="en-US" sz="5400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zh-CN" altLang="en-US" sz="5400" dirty="0">
                <a:latin typeface="华文隶书" panose="02010800040101010101" pitchFamily="2" charset="-122"/>
                <a:ea typeface="华文隶书" panose="02010800040101010101" pitchFamily="2" charset="-122"/>
              </a:rPr>
              <a:t>二</a:t>
            </a:r>
            <a:r>
              <a:rPr lang="zh-CN" altLang="en-US" sz="5400" dirty="0"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endParaRPr lang="en-US" altLang="zh-CN" sz="5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月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FD706D-70F1-496E-937C-E15DF8F123D9}"/>
              </a:ext>
            </a:extLst>
          </p:cNvPr>
          <p:cNvSpPr/>
          <p:nvPr/>
        </p:nvSpPr>
        <p:spPr>
          <a:xfrm>
            <a:off x="5809200" y="5308917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深圳大学电子与信息工程学院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D2850F7-60AD-406E-8C5A-DAC20EA0B562}"/>
              </a:ext>
            </a:extLst>
          </p:cNvPr>
          <p:cNvSpPr/>
          <p:nvPr/>
        </p:nvSpPr>
        <p:spPr>
          <a:xfrm>
            <a:off x="9908540" y="4940990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周飞</a:t>
            </a:r>
          </a:p>
        </p:txBody>
      </p:sp>
    </p:spTree>
    <p:extLst>
      <p:ext uri="{BB962C8B-B14F-4D97-AF65-F5344CB8AC3E}">
        <p14:creationId xmlns:p14="http://schemas.microsoft.com/office/powerpoint/2010/main" val="3265525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四、查找指定元素</a:t>
            </a:r>
            <a:endParaRPr lang="en-US" altLang="zh-CN" sz="2800" dirty="0"/>
          </a:p>
          <a:p>
            <a:pPr lvl="1"/>
            <a:r>
              <a:rPr lang="zh-CN" altLang="en-US" sz="2400" dirty="0"/>
              <a:t>在线性链表中找第</a:t>
            </a:r>
            <a:r>
              <a:rPr lang="en-US" altLang="zh-CN" sz="2400" dirty="0" err="1"/>
              <a:t>i</a:t>
            </a:r>
            <a:r>
              <a:rPr lang="zh-CN" altLang="en-US" sz="2400" dirty="0"/>
              <a:t>个元素</a:t>
            </a:r>
            <a:endParaRPr lang="en-US" altLang="zh-CN" sz="2400" dirty="0"/>
          </a:p>
          <a:p>
            <a:pPr lvl="1"/>
            <a:r>
              <a:rPr lang="zh-CN" altLang="en-US" sz="2400" dirty="0"/>
              <a:t>由于链表中的元素存储位置没有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400" dirty="0"/>
              <a:t>   </a:t>
            </a:r>
            <a:r>
              <a:rPr lang="zh-CN" altLang="en-US" sz="2400" dirty="0"/>
              <a:t>邻接关系，</a:t>
            </a:r>
            <a:endParaRPr lang="en-US" altLang="zh-CN" sz="2400" dirty="0"/>
          </a:p>
          <a:p>
            <a:pPr lvl="1"/>
            <a:r>
              <a:rPr lang="zh-CN" altLang="en-US" sz="2400" dirty="0"/>
              <a:t>因此，只能出头结点开始，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400" dirty="0"/>
              <a:t>   </a:t>
            </a:r>
            <a:r>
              <a:rPr lang="zh-CN" altLang="en-US" sz="2400" dirty="0"/>
              <a:t>顺着链一个个地查找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400" dirty="0"/>
          </a:p>
          <a:p>
            <a:pPr lvl="2"/>
            <a:endParaRPr lang="en-US" altLang="zh-CN" sz="2000" dirty="0"/>
          </a:p>
          <a:p>
            <a:endParaRPr lang="en-US" altLang="zh-CN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第二章 线性表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线性链表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9CD6EA-8F8B-42D9-80E7-CD4774C31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694" y="2903383"/>
            <a:ext cx="7097306" cy="5965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9266C8-C80B-417E-A788-2A277C2C3E5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2717" y="3912771"/>
            <a:ext cx="202883" cy="3520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93E847-02F2-4937-A881-B287CEA57C2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6260156" y="3465340"/>
            <a:ext cx="153010" cy="48198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7221EB8-2BF0-4A02-99BA-EA9F2D835080}"/>
              </a:ext>
            </a:extLst>
          </p:cNvPr>
          <p:cNvSpPr/>
          <p:nvPr/>
        </p:nvSpPr>
        <p:spPr>
          <a:xfrm>
            <a:off x="6362030" y="3831429"/>
            <a:ext cx="514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=L</a:t>
            </a:r>
            <a:endParaRPr lang="zh-CN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0003CD0-F872-46F6-8D96-24E762D99125}"/>
              </a:ext>
            </a:extLst>
          </p:cNvPr>
          <p:cNvSpPr/>
          <p:nvPr/>
        </p:nvSpPr>
        <p:spPr>
          <a:xfrm>
            <a:off x="6235993" y="4189770"/>
            <a:ext cx="6559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= 1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6548E7E-ACB0-4590-81C8-9F4C38CF4D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" r="8661" b="13494"/>
          <a:stretch/>
        </p:blipFill>
        <p:spPr>
          <a:xfrm>
            <a:off x="7415400" y="3879152"/>
            <a:ext cx="1610943" cy="32187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EA1E6C4-E197-4050-8E84-186E02137049}"/>
              </a:ext>
            </a:extLst>
          </p:cNvPr>
          <p:cNvSpPr/>
          <p:nvPr/>
        </p:nvSpPr>
        <p:spPr>
          <a:xfrm>
            <a:off x="7364662" y="4189770"/>
            <a:ext cx="6559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= 2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07A82B-6F9B-46A2-AE1F-6D547995E87B}"/>
              </a:ext>
            </a:extLst>
          </p:cNvPr>
          <p:cNvSpPr/>
          <p:nvPr/>
        </p:nvSpPr>
        <p:spPr>
          <a:xfrm>
            <a:off x="8185325" y="3782998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altLang="zh-CN" sz="2000" dirty="0"/>
              <a:t>…</a:t>
            </a:r>
            <a:endParaRPr lang="zh-CN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9C658E6-A941-4275-BB65-E2FB069D4BE5}"/>
              </a:ext>
            </a:extLst>
          </p:cNvPr>
          <p:cNvSpPr/>
          <p:nvPr/>
        </p:nvSpPr>
        <p:spPr>
          <a:xfrm>
            <a:off x="7692636" y="4173358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altLang="zh-CN" sz="2000" dirty="0"/>
              <a:t>…</a:t>
            </a:r>
            <a:endParaRPr lang="zh-CN" altLang="en-US" sz="20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0FA619F-1A8E-499D-A766-7362980829D8}"/>
              </a:ext>
            </a:extLst>
          </p:cNvPr>
          <p:cNvSpPr/>
          <p:nvPr/>
        </p:nvSpPr>
        <p:spPr>
          <a:xfrm>
            <a:off x="9236696" y="4173358"/>
            <a:ext cx="5982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=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77106F2-E6A5-4184-98A1-3D9C7FFB4977}"/>
              </a:ext>
            </a:extLst>
          </p:cNvPr>
          <p:cNvSpPr/>
          <p:nvPr/>
        </p:nvSpPr>
        <p:spPr>
          <a:xfrm>
            <a:off x="9457404" y="3782998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altLang="zh-CN" sz="2000" dirty="0"/>
              <a:t>…</a:t>
            </a:r>
            <a:endParaRPr lang="zh-CN" altLang="en-US" sz="20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CC9B83-6DB4-459B-8DC5-DD08BCFBD413}"/>
              </a:ext>
            </a:extLst>
          </p:cNvPr>
          <p:cNvSpPr/>
          <p:nvPr/>
        </p:nvSpPr>
        <p:spPr>
          <a:xfrm>
            <a:off x="9456101" y="4189770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altLang="zh-CN" sz="2000" dirty="0"/>
              <a:t>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2698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69 L 0.0974 -0.0034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4 -0.00347 L 0.25755 -0.0011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8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6" grpId="0"/>
      <p:bldP spid="17" grpId="0"/>
      <p:bldP spid="18" grpId="0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四、查找指定元素</a:t>
            </a:r>
            <a:endParaRPr lang="en-US" altLang="zh-CN" sz="2800" dirty="0"/>
          </a:p>
          <a:p>
            <a:pPr lvl="1"/>
            <a:r>
              <a:rPr lang="zh-CN" altLang="en-US" sz="2200" dirty="0"/>
              <a:t>时间复杂度是多少？</a:t>
            </a:r>
            <a:endParaRPr lang="en-US" altLang="zh-CN" sz="2200" dirty="0"/>
          </a:p>
          <a:p>
            <a:pPr lvl="1"/>
            <a:r>
              <a:rPr lang="zh-CN" altLang="en-US" sz="2200" dirty="0"/>
              <a:t>查找第</a:t>
            </a:r>
            <a:r>
              <a:rPr lang="en-US" altLang="zh-CN" sz="2200" dirty="0" err="1"/>
              <a:t>i</a:t>
            </a:r>
            <a:r>
              <a:rPr lang="zh-CN" altLang="en-US" sz="2200" dirty="0"/>
              <a:t>个位置（</a:t>
            </a:r>
            <a:r>
              <a:rPr lang="en-US" altLang="zh-CN" sz="2200" dirty="0"/>
              <a:t>1</a:t>
            </a:r>
            <a:r>
              <a:rPr lang="zh-CN" altLang="en-US" sz="2200" dirty="0"/>
              <a:t>≤</a:t>
            </a:r>
            <a:r>
              <a:rPr lang="en-US" altLang="zh-CN" sz="2200" dirty="0" err="1"/>
              <a:t>i</a:t>
            </a:r>
            <a:r>
              <a:rPr lang="zh-CN" altLang="en-US" sz="2200" dirty="0"/>
              <a:t> ≤ </a:t>
            </a:r>
            <a:r>
              <a:rPr lang="en-US" altLang="zh-CN" sz="2200" dirty="0"/>
              <a:t>n</a:t>
            </a:r>
            <a:r>
              <a:rPr lang="zh-CN" altLang="en-US" sz="2200" dirty="0"/>
              <a:t>）时，操作执行的频度为</a:t>
            </a:r>
            <a:r>
              <a:rPr lang="en-US" altLang="zh-CN" sz="2200" dirty="0"/>
              <a:t>i-1</a:t>
            </a:r>
          </a:p>
          <a:p>
            <a:pPr lvl="1"/>
            <a:r>
              <a:rPr lang="zh-CN" altLang="en-US" sz="2200" dirty="0"/>
              <a:t>如果</a:t>
            </a:r>
            <a:r>
              <a:rPr lang="en-US" altLang="zh-CN" sz="2200" dirty="0" err="1"/>
              <a:t>i</a:t>
            </a:r>
            <a:r>
              <a:rPr lang="en-US" altLang="zh-CN" sz="2200" dirty="0"/>
              <a:t>&gt; n</a:t>
            </a:r>
            <a:r>
              <a:rPr lang="zh-CN" altLang="en-US" sz="2200" dirty="0"/>
              <a:t>，操作执行的频度为</a:t>
            </a:r>
            <a:r>
              <a:rPr lang="en-US" altLang="zh-CN" sz="2200" dirty="0"/>
              <a:t>n</a:t>
            </a:r>
          </a:p>
          <a:p>
            <a:pPr lvl="2"/>
            <a:endParaRPr lang="en-US" altLang="zh-CN" sz="2000" dirty="0"/>
          </a:p>
          <a:p>
            <a:endParaRPr lang="en-US" altLang="zh-CN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第二章 线性表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线性链表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B2D5A3-1697-44FE-AA65-AC8FEA34D4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2867" y="4360984"/>
            <a:ext cx="3524281" cy="60203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0A17721-A345-49B6-8C65-0CB32F4A4288}"/>
              </a:ext>
            </a:extLst>
          </p:cNvPr>
          <p:cNvSpPr/>
          <p:nvPr/>
        </p:nvSpPr>
        <p:spPr>
          <a:xfrm>
            <a:off x="1451579" y="5522152"/>
            <a:ext cx="6598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dirty="0"/>
              <a:t>有没有什么办法能够在</a:t>
            </a:r>
            <a:r>
              <a:rPr lang="en-US" altLang="zh-CN" sz="2400" dirty="0" err="1"/>
              <a:t>i</a:t>
            </a:r>
            <a:r>
              <a:rPr lang="en-US" altLang="zh-CN" sz="2400" dirty="0"/>
              <a:t>&gt;n</a:t>
            </a:r>
            <a:r>
              <a:rPr lang="zh-CN" altLang="en-US" sz="2400" dirty="0"/>
              <a:t>时，不执行</a:t>
            </a:r>
            <a:r>
              <a:rPr lang="en-US" altLang="zh-CN" sz="2400" dirty="0"/>
              <a:t>n</a:t>
            </a:r>
            <a:r>
              <a:rPr lang="zh-CN" altLang="en-US" sz="2400" dirty="0"/>
              <a:t>次操作？</a:t>
            </a:r>
          </a:p>
        </p:txBody>
      </p:sp>
    </p:spTree>
    <p:extLst>
      <p:ext uri="{BB962C8B-B14F-4D97-AF65-F5344CB8AC3E}">
        <p14:creationId xmlns:p14="http://schemas.microsoft.com/office/powerpoint/2010/main" val="300383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五、线性链表的插入</a:t>
            </a:r>
            <a:endParaRPr lang="en-US" altLang="zh-CN" sz="2800" dirty="0"/>
          </a:p>
          <a:p>
            <a:pPr lvl="1"/>
            <a:r>
              <a:rPr lang="zh-CN" altLang="en-US" sz="2200" dirty="0"/>
              <a:t>在线性链表的第</a:t>
            </a:r>
            <a:r>
              <a:rPr lang="en-US" altLang="zh-CN" sz="2200" dirty="0"/>
              <a:t>i-1</a:t>
            </a:r>
            <a:r>
              <a:rPr lang="zh-CN" altLang="en-US" sz="2200" dirty="0"/>
              <a:t>个元素与第</a:t>
            </a:r>
            <a:r>
              <a:rPr lang="en-US" altLang="zh-CN" sz="2200" dirty="0" err="1"/>
              <a:t>i</a:t>
            </a:r>
            <a:r>
              <a:rPr lang="zh-CN" altLang="en-US" sz="2200" dirty="0"/>
              <a:t>个元素之间插入一个新元素</a:t>
            </a:r>
            <a:r>
              <a:rPr lang="en-US" altLang="zh-CN" sz="2200" dirty="0"/>
              <a:t>e</a:t>
            </a:r>
            <a:endParaRPr lang="en-US" altLang="zh-CN" sz="2000" dirty="0"/>
          </a:p>
          <a:p>
            <a:endParaRPr lang="en-US" altLang="zh-CN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第二章 线性表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线性链表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74947D-3864-4C0E-90CC-86E8AA295D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7969" y="4662459"/>
            <a:ext cx="3924881" cy="14687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0B08B5-CE19-42F6-AC24-35028130644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6419" y="3785622"/>
            <a:ext cx="1901701" cy="6276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6C8A602-72ED-4DB9-AC5D-C4CC21092C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203" y="4756963"/>
            <a:ext cx="3517637" cy="11184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27C81C7-CA99-41FC-B1C7-760E46C50AD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37108" y="5262020"/>
            <a:ext cx="516572" cy="2005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BEC0A79-9AA7-42D9-A123-4E05A8ACBC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1851" y="3827749"/>
            <a:ext cx="1901701" cy="627624"/>
          </a:xfrm>
          <a:prstGeom prst="rect">
            <a:avLst/>
          </a:prstGeom>
        </p:spPr>
      </p:pic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D3E23FAF-0B9A-4009-8F92-35E906B614D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75724" y="4742351"/>
            <a:ext cx="806648" cy="23269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3D46A439-861F-405C-952C-F7611C2B4F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89957" y="4568871"/>
            <a:ext cx="975257" cy="12064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8872870E-316C-4A85-85CC-AD9FDA2371B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20585" y="4935008"/>
            <a:ext cx="1262891" cy="111847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6D3E228-F64D-46BC-B477-77B4679B2B17}"/>
              </a:ext>
            </a:extLst>
          </p:cNvPr>
          <p:cNvSpPr/>
          <p:nvPr/>
        </p:nvSpPr>
        <p:spPr>
          <a:xfrm>
            <a:off x="8968887" y="3856196"/>
            <a:ext cx="3092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）把</a:t>
            </a:r>
            <a:r>
              <a:rPr lang="en-US" altLang="zh-CN" i="1" dirty="0"/>
              <a:t>a</a:t>
            </a:r>
            <a:r>
              <a:rPr lang="en-US" altLang="zh-CN" i="1" baseline="-25000" dirty="0"/>
              <a:t>i</a:t>
            </a:r>
            <a:r>
              <a:rPr lang="en-US" altLang="zh-CN" baseline="-25000" dirty="0"/>
              <a:t>-1</a:t>
            </a:r>
            <a:r>
              <a:rPr lang="zh-CN" altLang="en-US" dirty="0"/>
              <a:t>的</a:t>
            </a:r>
            <a:r>
              <a:rPr lang="en-US" altLang="zh-CN" dirty="0"/>
              <a:t>next</a:t>
            </a:r>
            <a:r>
              <a:rPr lang="zh-CN" altLang="en-US" dirty="0"/>
              <a:t>从</a:t>
            </a:r>
            <a:r>
              <a:rPr lang="en-US" altLang="zh-CN" i="1" dirty="0"/>
              <a:t>a</a:t>
            </a:r>
            <a:r>
              <a:rPr lang="en-US" altLang="zh-CN" i="1" baseline="-25000" dirty="0"/>
              <a:t>i</a:t>
            </a:r>
            <a:r>
              <a:rPr lang="zh-CN" altLang="en-US" dirty="0"/>
              <a:t>链接到</a:t>
            </a:r>
            <a:r>
              <a:rPr lang="en-US" altLang="zh-CN" i="1" dirty="0"/>
              <a:t>e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20071DB-EF06-41FE-9991-C5AEA4E17809}"/>
              </a:ext>
            </a:extLst>
          </p:cNvPr>
          <p:cNvSpPr/>
          <p:nvPr/>
        </p:nvSpPr>
        <p:spPr>
          <a:xfrm>
            <a:off x="8990951" y="4323084"/>
            <a:ext cx="2574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）把</a:t>
            </a:r>
            <a:r>
              <a:rPr lang="en-US" altLang="zh-CN" i="1" dirty="0"/>
              <a:t>e</a:t>
            </a:r>
            <a:r>
              <a:rPr lang="zh-CN" altLang="en-US" dirty="0"/>
              <a:t>的</a:t>
            </a:r>
            <a:r>
              <a:rPr lang="en-US" altLang="zh-CN" dirty="0"/>
              <a:t>next</a:t>
            </a:r>
            <a:r>
              <a:rPr lang="zh-CN" altLang="en-US" dirty="0"/>
              <a:t>链接到</a:t>
            </a:r>
            <a:r>
              <a:rPr lang="en-US" altLang="zh-CN" i="1" dirty="0"/>
              <a:t>a</a:t>
            </a:r>
            <a:r>
              <a:rPr lang="en-US" altLang="zh-CN" i="1" baseline="-25000" dirty="0"/>
              <a:t>i</a:t>
            </a:r>
            <a:endParaRPr lang="en-US" altLang="zh-CN" i="1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A248929-1102-4033-BC7D-136D5075B40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7193" y="4935008"/>
            <a:ext cx="1169068" cy="11625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F48D5B4-183E-4877-A858-8446B4B3AB4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54854" y="0"/>
            <a:ext cx="1143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0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五、线性链表的插入</a:t>
            </a:r>
            <a:endParaRPr lang="en-US" altLang="zh-CN" sz="2800" dirty="0"/>
          </a:p>
          <a:p>
            <a:pPr lvl="1"/>
            <a:r>
              <a:rPr lang="zh-CN" altLang="en-US" sz="2200" dirty="0"/>
              <a:t>在线性链表的第</a:t>
            </a:r>
            <a:r>
              <a:rPr lang="en-US" altLang="zh-CN" sz="2200" dirty="0"/>
              <a:t>i-1</a:t>
            </a:r>
            <a:r>
              <a:rPr lang="zh-CN" altLang="en-US" sz="2200" dirty="0"/>
              <a:t>个元素与第</a:t>
            </a:r>
            <a:r>
              <a:rPr lang="en-US" altLang="zh-CN" sz="2200" dirty="0" err="1"/>
              <a:t>i</a:t>
            </a:r>
            <a:r>
              <a:rPr lang="zh-CN" altLang="en-US" sz="2200" dirty="0"/>
              <a:t>个元素之间插入一个新元素</a:t>
            </a:r>
            <a:r>
              <a:rPr lang="en-US" altLang="zh-CN" sz="2200" dirty="0"/>
              <a:t>e</a:t>
            </a:r>
            <a:endParaRPr lang="en-US" altLang="zh-CN" sz="2000" dirty="0"/>
          </a:p>
          <a:p>
            <a:endParaRPr lang="en-US" altLang="zh-CN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第二章 线性表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线性链表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74947D-3864-4C0E-90CC-86E8AA295D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7969" y="4662459"/>
            <a:ext cx="3924881" cy="14687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0B08B5-CE19-42F6-AC24-35028130644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6419" y="3785622"/>
            <a:ext cx="1901701" cy="6276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6C8A602-72ED-4DB9-AC5D-C4CC21092C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203" y="4756963"/>
            <a:ext cx="3517637" cy="11184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27C81C7-CA99-41FC-B1C7-760E46C50AD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37108" y="5262020"/>
            <a:ext cx="516572" cy="2005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BEC0A79-9AA7-42D9-A123-4E05A8ACBC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1851" y="3827749"/>
            <a:ext cx="1901701" cy="627624"/>
          </a:xfrm>
          <a:prstGeom prst="rect">
            <a:avLst/>
          </a:prstGeom>
        </p:spPr>
      </p:pic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D3E23FAF-0B9A-4009-8F92-35E906B614D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75724" y="4742351"/>
            <a:ext cx="806648" cy="23269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3D46A439-861F-405C-952C-F7611C2B4F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89957" y="4568871"/>
            <a:ext cx="975257" cy="12064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79B4BFE5-58CD-4A25-AD0E-0BC1AF2A6690}"/>
              </a:ext>
            </a:extLst>
          </p:cNvPr>
          <p:cNvSpPr/>
          <p:nvPr/>
        </p:nvSpPr>
        <p:spPr>
          <a:xfrm>
            <a:off x="8968887" y="4128910"/>
            <a:ext cx="3092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）把</a:t>
            </a:r>
            <a:r>
              <a:rPr lang="en-US" altLang="zh-CN" i="1" dirty="0"/>
              <a:t>a</a:t>
            </a:r>
            <a:r>
              <a:rPr lang="en-US" altLang="zh-CN" i="1" baseline="-25000" dirty="0"/>
              <a:t>i</a:t>
            </a:r>
            <a:r>
              <a:rPr lang="en-US" altLang="zh-CN" baseline="-25000" dirty="0"/>
              <a:t>-1</a:t>
            </a:r>
            <a:r>
              <a:rPr lang="zh-CN" altLang="en-US" dirty="0"/>
              <a:t>的</a:t>
            </a:r>
            <a:r>
              <a:rPr lang="en-US" altLang="zh-CN" dirty="0"/>
              <a:t>next</a:t>
            </a:r>
            <a:r>
              <a:rPr lang="zh-CN" altLang="en-US" dirty="0"/>
              <a:t>从</a:t>
            </a:r>
            <a:r>
              <a:rPr lang="en-US" altLang="zh-CN" i="1" dirty="0"/>
              <a:t>a</a:t>
            </a:r>
            <a:r>
              <a:rPr lang="en-US" altLang="zh-CN" i="1" baseline="-25000" dirty="0"/>
              <a:t>i</a:t>
            </a:r>
            <a:r>
              <a:rPr lang="zh-CN" altLang="en-US" dirty="0"/>
              <a:t>链接到</a:t>
            </a:r>
            <a:r>
              <a:rPr lang="en-US" altLang="zh-CN" i="1" dirty="0"/>
              <a:t>e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CDE09ED-3C1A-4A69-9930-FEBBD250F017}"/>
              </a:ext>
            </a:extLst>
          </p:cNvPr>
          <p:cNvSpPr/>
          <p:nvPr/>
        </p:nvSpPr>
        <p:spPr>
          <a:xfrm>
            <a:off x="8968887" y="3731131"/>
            <a:ext cx="2574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）把</a:t>
            </a:r>
            <a:r>
              <a:rPr lang="en-US" altLang="zh-CN" i="1" dirty="0"/>
              <a:t>e</a:t>
            </a:r>
            <a:r>
              <a:rPr lang="zh-CN" altLang="en-US" dirty="0"/>
              <a:t>的</a:t>
            </a:r>
            <a:r>
              <a:rPr lang="en-US" altLang="zh-CN" dirty="0"/>
              <a:t>next</a:t>
            </a:r>
            <a:r>
              <a:rPr lang="zh-CN" altLang="en-US" dirty="0"/>
              <a:t>链接到</a:t>
            </a:r>
            <a:r>
              <a:rPr lang="en-US" altLang="zh-CN" i="1" dirty="0"/>
              <a:t>a</a:t>
            </a:r>
            <a:r>
              <a:rPr lang="en-US" altLang="zh-CN" i="1" baseline="-25000" dirty="0"/>
              <a:t>i</a:t>
            </a:r>
            <a:endParaRPr lang="en-US" altLang="zh-CN" i="1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A90E975-4452-4E0F-A662-3F940D61659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9067" y="5748060"/>
            <a:ext cx="1086575" cy="37512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4708868-E22A-41A3-B348-873D6B3011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4" r="17849"/>
          <a:stretch/>
        </p:blipFill>
        <p:spPr>
          <a:xfrm>
            <a:off x="9234385" y="4702774"/>
            <a:ext cx="1353404" cy="137858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A91C99B-8585-4454-AF24-68BF78F8853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76986" y="4702774"/>
            <a:ext cx="1400356" cy="137858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6305985-167D-4900-B5E3-F8DAF68D5CCF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9400" y="3366072"/>
            <a:ext cx="4092867" cy="36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3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五、线性链表的插入</a:t>
            </a:r>
            <a:endParaRPr lang="en-US" altLang="zh-CN" sz="2800" dirty="0"/>
          </a:p>
          <a:p>
            <a:pPr lvl="1"/>
            <a:r>
              <a:rPr lang="zh-CN" altLang="en-US" sz="2200" dirty="0"/>
              <a:t>时间复杂度是多少？</a:t>
            </a:r>
            <a:endParaRPr lang="en-US" altLang="zh-CN" sz="2200" dirty="0"/>
          </a:p>
          <a:p>
            <a:pPr lvl="1"/>
            <a:r>
              <a:rPr lang="zh-CN" altLang="en-US" sz="2000" dirty="0"/>
              <a:t>操作的频度与在线性链表中的插入位置有关</a:t>
            </a:r>
            <a:endParaRPr lang="en-US" altLang="zh-CN" sz="2000" dirty="0"/>
          </a:p>
          <a:p>
            <a:pPr lvl="1"/>
            <a:r>
              <a:rPr lang="zh-CN" altLang="en-US" sz="2000" dirty="0"/>
              <a:t>插入的时间复杂度跟查找是一样的</a:t>
            </a:r>
            <a:endParaRPr lang="en-US" altLang="zh-CN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第二章 线性表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线性链表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D09A2E-23D9-4B37-97E3-BABF7494AF6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0953" y="4556657"/>
            <a:ext cx="3475489" cy="529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704680-A73F-41D3-9981-1FA962F752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1325" y="5330985"/>
            <a:ext cx="8007051" cy="5286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1102440-2609-47CF-910E-C62043FCC95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88374" y="5366050"/>
            <a:ext cx="1621331" cy="4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9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六、线性链表的删除</a:t>
            </a:r>
            <a:endParaRPr lang="en-US" altLang="zh-CN" sz="2800" dirty="0"/>
          </a:p>
          <a:p>
            <a:pPr lvl="1"/>
            <a:r>
              <a:rPr lang="zh-CN" altLang="en-US" sz="2200" dirty="0"/>
              <a:t>在线性链表的第</a:t>
            </a:r>
            <a:r>
              <a:rPr lang="en-US" altLang="zh-CN" sz="2200" dirty="0" err="1"/>
              <a:t>i</a:t>
            </a:r>
            <a:r>
              <a:rPr lang="zh-CN" altLang="en-US" sz="2200" dirty="0"/>
              <a:t>个元素删除</a:t>
            </a:r>
            <a:endParaRPr lang="en-US" altLang="zh-CN" sz="2200" dirty="0"/>
          </a:p>
          <a:p>
            <a:pPr lvl="1"/>
            <a:endParaRPr lang="en-US" altLang="zh-CN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第二章 线性表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线性链表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C9B31B8-BA98-4D20-9CD7-7FDC4B3577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3661" y="3528234"/>
            <a:ext cx="6736127" cy="114603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A474316-5899-4B5D-B08F-F5B943B56EA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37" y="4657351"/>
            <a:ext cx="6081575" cy="131466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318DB63-19D9-462A-8739-69A0C50FCFF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7936" y="4997116"/>
            <a:ext cx="3670888" cy="38028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DFB8030-1DC4-4ABB-8E4E-CF540DE5F48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38981" y="5445008"/>
            <a:ext cx="595544" cy="55143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60B7C9E-9D6B-4FBA-9BF2-99DE370DBFE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3765" y="4997116"/>
            <a:ext cx="963977" cy="426248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9060811C-EB2D-4D65-AACE-93C560328143}"/>
              </a:ext>
            </a:extLst>
          </p:cNvPr>
          <p:cNvSpPr/>
          <p:nvPr/>
        </p:nvSpPr>
        <p:spPr>
          <a:xfrm>
            <a:off x="8319472" y="4462917"/>
            <a:ext cx="5116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q=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87E85E1-09D3-4DB6-8B5B-C6B1CACE057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91781" y="4611823"/>
            <a:ext cx="1141570" cy="312759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31B09C06-4DC4-4055-B973-7BFDE73E849D}"/>
              </a:ext>
            </a:extLst>
          </p:cNvPr>
          <p:cNvSpPr/>
          <p:nvPr/>
        </p:nvSpPr>
        <p:spPr>
          <a:xfrm>
            <a:off x="8357936" y="5423364"/>
            <a:ext cx="1021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free(q)</a:t>
            </a:r>
          </a:p>
        </p:txBody>
      </p:sp>
    </p:spTree>
    <p:extLst>
      <p:ext uri="{BB962C8B-B14F-4D97-AF65-F5344CB8AC3E}">
        <p14:creationId xmlns:p14="http://schemas.microsoft.com/office/powerpoint/2010/main" val="215490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六、线性链表的插入</a:t>
            </a:r>
            <a:endParaRPr lang="en-US" altLang="zh-CN" sz="2800" dirty="0"/>
          </a:p>
          <a:p>
            <a:pPr lvl="1"/>
            <a:r>
              <a:rPr lang="zh-CN" altLang="en-US" sz="2200" dirty="0"/>
              <a:t>时间复杂度是多少？</a:t>
            </a:r>
            <a:endParaRPr lang="en-US" altLang="zh-CN" sz="2200" dirty="0"/>
          </a:p>
          <a:p>
            <a:pPr lvl="1"/>
            <a:r>
              <a:rPr lang="zh-CN" altLang="en-US" sz="2000" dirty="0"/>
              <a:t>操作的频度与在线性链表中的删除位置有关</a:t>
            </a:r>
            <a:endParaRPr lang="en-US" altLang="zh-CN" sz="2000" dirty="0"/>
          </a:p>
          <a:p>
            <a:pPr lvl="1"/>
            <a:r>
              <a:rPr lang="zh-CN" altLang="en-US" sz="2000" dirty="0"/>
              <a:t>删除的时间复杂度跟查找是一样的</a:t>
            </a:r>
            <a:endParaRPr lang="en-US" altLang="zh-CN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第二章 线性表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线性链表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D09A2E-23D9-4B37-97E3-BABF7494AF6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1163" y="4486980"/>
            <a:ext cx="3475489" cy="529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1102440-2609-47CF-910E-C62043FCC9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48135" y="5375714"/>
            <a:ext cx="1621331" cy="4670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573A74-973E-47CD-A811-EBDD4B6735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561"/>
          <a:stretch/>
        </p:blipFill>
        <p:spPr>
          <a:xfrm>
            <a:off x="1620254" y="5366051"/>
            <a:ext cx="7427882" cy="49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3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一、循环链表</a:t>
            </a:r>
            <a:endParaRPr lang="en-US" altLang="zh-CN" sz="2800" dirty="0"/>
          </a:p>
          <a:p>
            <a:pPr lvl="1"/>
            <a:r>
              <a:rPr lang="zh-CN" altLang="en-US" sz="2400" dirty="0"/>
              <a:t>循环链表是一种特殊的线性链表</a:t>
            </a:r>
            <a:endParaRPr lang="en-US" altLang="zh-CN" sz="2400" dirty="0"/>
          </a:p>
          <a:p>
            <a:pPr lvl="1"/>
            <a:r>
              <a:rPr lang="zh-CN" altLang="en-US" sz="2400" dirty="0"/>
              <a:t>它的最后一个结点的指针域不再是</a:t>
            </a:r>
            <a:r>
              <a:rPr lang="en-US" altLang="zh-CN" sz="2400" dirty="0"/>
              <a:t>NULL</a:t>
            </a:r>
            <a:r>
              <a:rPr lang="zh-CN" altLang="en-US" sz="2400" dirty="0"/>
              <a:t>，而是指向头结点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r>
              <a:rPr lang="zh-CN" altLang="en-US" sz="2800" dirty="0"/>
              <a:t>整个链表形成了一个环</a:t>
            </a:r>
            <a:endParaRPr lang="en-US" altLang="zh-CN" sz="28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第二章 线性表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循环链表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86176B-9185-4B49-8E5F-A4D03574A16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3275" y="4005040"/>
            <a:ext cx="10146632" cy="11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2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二、循环链表的查找、插入和删除</a:t>
            </a:r>
            <a:endParaRPr lang="en-US" altLang="zh-CN" sz="2800" dirty="0"/>
          </a:p>
          <a:p>
            <a:pPr lvl="1"/>
            <a:r>
              <a:rPr lang="zh-CN" altLang="en-US" sz="2400" dirty="0"/>
              <a:t>在循环链表中，查找、插入和删除一个结点的操作跟线性链表是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基本一致</a:t>
            </a:r>
            <a:r>
              <a:rPr lang="zh-CN" altLang="en-US" sz="2400" dirty="0"/>
              <a:t>的</a:t>
            </a:r>
            <a:endParaRPr lang="en-US" altLang="zh-CN" sz="2400" dirty="0"/>
          </a:p>
          <a:p>
            <a:pPr lvl="1"/>
            <a:r>
              <a:rPr lang="zh-CN" altLang="en-US" sz="2400" dirty="0"/>
              <a:t>差别仅在于：算法中循环的中止条件</a:t>
            </a:r>
            <a:r>
              <a:rPr lang="zh-CN" altLang="en-US" sz="2400" dirty="0">
                <a:solidFill>
                  <a:schemeClr val="accent3"/>
                </a:solidFill>
              </a:rPr>
              <a:t>不再是判断</a:t>
            </a:r>
            <a:r>
              <a:rPr lang="zh-CN" altLang="en-US" sz="2400" dirty="0"/>
              <a:t>                    </a:t>
            </a:r>
            <a:r>
              <a:rPr lang="en-US" altLang="zh-CN" sz="2400" b="1" dirty="0"/>
              <a:t>==NULL</a:t>
            </a:r>
          </a:p>
          <a:p>
            <a:pPr marL="457200" lvl="1" indent="0">
              <a:buNone/>
            </a:pPr>
            <a:r>
              <a:rPr lang="en-US" altLang="zh-CN" sz="2400" dirty="0"/>
              <a:t>                           </a:t>
            </a:r>
            <a:r>
              <a:rPr lang="zh-CN" altLang="en-US" sz="2400" dirty="0"/>
              <a:t>而是</a:t>
            </a:r>
            <a:r>
              <a:rPr lang="zh-CN" altLang="en-US" sz="2400" dirty="0">
                <a:solidFill>
                  <a:schemeClr val="accent3"/>
                </a:solidFill>
              </a:rPr>
              <a:t>判断                    </a:t>
            </a:r>
            <a:r>
              <a:rPr lang="en-US" altLang="zh-CN" sz="2800" b="1" dirty="0"/>
              <a:t>==L </a:t>
            </a:r>
            <a:r>
              <a:rPr lang="zh-CN" altLang="en-US" sz="2400" b="1" dirty="0"/>
              <a:t>（头指针）</a:t>
            </a:r>
            <a:endParaRPr lang="zh-CN" altLang="en-US" sz="2400" dirty="0">
              <a:solidFill>
                <a:schemeClr val="accent3"/>
              </a:solidFill>
            </a:endParaRPr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第二章 线性表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循环链表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86176B-9185-4B49-8E5F-A4D03574A16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919" y="5025795"/>
            <a:ext cx="10146632" cy="11399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EC9675-A05F-4E85-B4B9-C24D986A29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74"/>
          <a:stretch/>
        </p:blipFill>
        <p:spPr>
          <a:xfrm>
            <a:off x="7964905" y="3978442"/>
            <a:ext cx="1406171" cy="3193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CBACF5-5650-485B-B930-2094B0FA85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74"/>
          <a:stretch/>
        </p:blipFill>
        <p:spPr>
          <a:xfrm>
            <a:off x="4576223" y="4537879"/>
            <a:ext cx="1406171" cy="31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2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一、双向链表</a:t>
            </a:r>
            <a:endParaRPr lang="en-US" altLang="zh-CN" sz="2800" dirty="0"/>
          </a:p>
          <a:p>
            <a:pPr lvl="1"/>
            <a:r>
              <a:rPr lang="zh-CN" altLang="en-US" sz="2400" dirty="0"/>
              <a:t>双向链表是一种特殊的线性链表</a:t>
            </a:r>
            <a:endParaRPr lang="en-US" altLang="zh-CN" sz="2400" dirty="0"/>
          </a:p>
          <a:p>
            <a:pPr lvl="1"/>
            <a:r>
              <a:rPr lang="zh-CN" altLang="en-US" sz="2400" dirty="0"/>
              <a:t>双向链表中，每个结点包含</a:t>
            </a:r>
            <a:r>
              <a:rPr lang="en-US" altLang="zh-CN" sz="2400" dirty="0"/>
              <a:t>3</a:t>
            </a:r>
            <a:r>
              <a:rPr lang="zh-CN" altLang="en-US" sz="2400" dirty="0"/>
              <a:t>项</a:t>
            </a:r>
            <a:endParaRPr lang="en-US" altLang="zh-CN" sz="2400" dirty="0"/>
          </a:p>
          <a:p>
            <a:pPr lvl="2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数据域：数据元素的信息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个指针域：一个指针指向直接后继（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另一个指向之前驱（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400" dirty="0"/>
          </a:p>
          <a:p>
            <a:pPr lvl="1"/>
            <a:endParaRPr lang="en-US" altLang="zh-CN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第二章 线性表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双向链表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A7D70C-4CCE-4F92-9909-35AB43A0841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894" y="4930927"/>
            <a:ext cx="5233043" cy="10204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90D157-82F0-4AAE-8396-35ACB10D6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391" y="5317707"/>
            <a:ext cx="1352550" cy="4476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D92172-2924-4E75-802B-399AC8677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669" y="5298657"/>
            <a:ext cx="1095375" cy="4857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E7EA7D-4C00-4BAD-A35D-5AC37DADE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9564" y="5292640"/>
            <a:ext cx="10477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5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第二章 线性表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一、链表</a:t>
            </a:r>
            <a:endParaRPr lang="en-US" altLang="zh-CN" sz="2800" dirty="0"/>
          </a:p>
          <a:p>
            <a:pPr lvl="1"/>
            <a:r>
              <a:rPr lang="zh-CN" altLang="en-US" sz="2600" dirty="0"/>
              <a:t>链表是</a:t>
            </a:r>
            <a:r>
              <a:rPr lang="zh-CN" altLang="en-US" sz="2600" dirty="0">
                <a:solidFill>
                  <a:srgbClr val="0070C0"/>
                </a:solidFill>
              </a:rPr>
              <a:t>线性表</a:t>
            </a:r>
            <a:r>
              <a:rPr lang="zh-CN" altLang="en-US" sz="2600" dirty="0"/>
              <a:t>的</a:t>
            </a:r>
            <a:r>
              <a:rPr lang="zh-CN" altLang="en-US" sz="2600" dirty="0">
                <a:solidFill>
                  <a:srgbClr val="7030A0"/>
                </a:solidFill>
              </a:rPr>
              <a:t>链式存储表示。</a:t>
            </a:r>
            <a:endParaRPr lang="en-US" altLang="zh-CN" sz="2600" dirty="0">
              <a:solidFill>
                <a:srgbClr val="7030A0"/>
              </a:solidFill>
            </a:endParaRPr>
          </a:p>
          <a:p>
            <a:pPr lvl="1"/>
            <a:r>
              <a:rPr lang="zh-CN" altLang="en-US" sz="2600" dirty="0"/>
              <a:t>链表与顺序表在数据的逻辑关系上是基本相同的，</a:t>
            </a:r>
            <a:endParaRPr lang="en-US" altLang="zh-CN" sz="2600" dirty="0"/>
          </a:p>
          <a:p>
            <a:pPr lvl="1"/>
            <a:r>
              <a:rPr lang="zh-CN" altLang="en-US" sz="2600" dirty="0"/>
              <a:t>但是他们在物理存储方式上完全不一样。</a:t>
            </a:r>
            <a:endParaRPr lang="en-US" altLang="zh-CN" sz="2600" dirty="0"/>
          </a:p>
          <a:p>
            <a:pPr lvl="1"/>
            <a:r>
              <a:rPr lang="zh-CN" altLang="en-US" sz="2600" dirty="0"/>
              <a:t>在顺序表中，逻辑相邻的元素在物理位置上也一定相连的</a:t>
            </a:r>
            <a:endParaRPr lang="en-US" altLang="zh-CN" sz="2600" dirty="0"/>
          </a:p>
          <a:p>
            <a:pPr lvl="1"/>
            <a:r>
              <a:rPr lang="zh-CN" altLang="en-US" sz="2600" dirty="0"/>
              <a:t>在链表中，逻辑相邻的元素在物理位置上不一定相连，</a:t>
            </a:r>
            <a:endParaRPr lang="en-US" altLang="zh-CN" sz="2600" dirty="0"/>
          </a:p>
          <a:p>
            <a:pPr marL="457200" lvl="1" indent="0">
              <a:buNone/>
            </a:pPr>
            <a:r>
              <a:rPr lang="zh-CN" altLang="en-US" sz="2600" dirty="0"/>
              <a:t>                     而是用一个链（指针）来表示元素之间的邻接关系。</a:t>
            </a:r>
            <a:endParaRPr lang="en-US" altLang="zh-CN" sz="2600" dirty="0"/>
          </a:p>
          <a:p>
            <a:pPr lvl="1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zh-CN" altLang="en-US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线性链表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67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二、双向循环链表</a:t>
            </a:r>
            <a:endParaRPr lang="en-US" altLang="zh-CN" sz="2800" dirty="0"/>
          </a:p>
          <a:p>
            <a:pPr lvl="1"/>
            <a:r>
              <a:rPr lang="zh-CN" altLang="en-US" sz="2400" dirty="0"/>
              <a:t>双向循环链表中，存在着</a:t>
            </a:r>
            <a:r>
              <a:rPr lang="en-US" altLang="zh-CN" sz="2400" dirty="0"/>
              <a:t>2</a:t>
            </a:r>
            <a:r>
              <a:rPr lang="zh-CN" altLang="en-US" sz="2400" dirty="0"/>
              <a:t>个环</a:t>
            </a:r>
            <a:endParaRPr lang="en-US" altLang="zh-CN" sz="2400" dirty="0"/>
          </a:p>
          <a:p>
            <a:pPr lvl="1"/>
            <a:r>
              <a:rPr lang="zh-CN" altLang="en-US" sz="2400" dirty="0"/>
              <a:t>一个是直接后驱环</a:t>
            </a:r>
            <a:r>
              <a:rPr lang="zh-CN" altLang="en-US" dirty="0"/>
              <a:t>（红）</a:t>
            </a:r>
            <a:endParaRPr lang="en-US" altLang="zh-CN" dirty="0"/>
          </a:p>
          <a:p>
            <a:pPr lvl="1"/>
            <a:r>
              <a:rPr lang="zh-CN" altLang="en-US" sz="2400" dirty="0"/>
              <a:t>一个是直接前驱环</a:t>
            </a:r>
            <a:r>
              <a:rPr lang="zh-CN" altLang="en-US" dirty="0"/>
              <a:t>（蓝）</a:t>
            </a:r>
            <a:endParaRPr lang="en-US" altLang="zh-CN" dirty="0"/>
          </a:p>
          <a:p>
            <a:pPr lvl="1"/>
            <a:endParaRPr lang="en-US" altLang="zh-CN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第二章 线性表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第四节 双向链表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08A6B1-A78C-47EB-92DF-8648CDD76AF2}" type="slidenum"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DD1E3F-DF65-413D-B548-41896183E6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181" y="1645206"/>
            <a:ext cx="2986321" cy="237949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824E1BD-BDE2-4558-97D5-09978F7D673F}"/>
              </a:ext>
            </a:extLst>
          </p:cNvPr>
          <p:cNvSpPr/>
          <p:nvPr/>
        </p:nvSpPr>
        <p:spPr>
          <a:xfrm>
            <a:off x="7342486" y="402470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循环链表</a:t>
            </a:r>
            <a:endParaRPr lang="en-US" altLang="zh-CN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F0D373C-80C3-48A5-AD98-69D0E24F2736}"/>
              </a:ext>
            </a:extLst>
          </p:cNvPr>
          <p:cNvSpPr/>
          <p:nvPr/>
        </p:nvSpPr>
        <p:spPr>
          <a:xfrm>
            <a:off x="8804357" y="402470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双向链表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3EE53DA-C20A-4088-9629-167BCF6EF2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936" y="4678485"/>
            <a:ext cx="6699550" cy="153035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7A44597-C584-4ECC-8C40-E3496EB2C02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4103" y="4339006"/>
            <a:ext cx="1187598" cy="52284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381D9BE-EAF7-4444-B001-A6199672B3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087"/>
          <a:stretch/>
        </p:blipFill>
        <p:spPr>
          <a:xfrm>
            <a:off x="7725570" y="4746946"/>
            <a:ext cx="2766323" cy="139343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0ED2CF1-67B8-4B72-AB99-5D8EBAAE744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33566" y="4360825"/>
            <a:ext cx="888452" cy="4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1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三、双向链表的定义</a:t>
            </a:r>
            <a:endParaRPr lang="en-US" altLang="zh-CN" sz="2800" dirty="0"/>
          </a:p>
          <a:p>
            <a:pPr lvl="1"/>
            <a:r>
              <a:rPr lang="zh-CN" altLang="en-US" sz="2400" dirty="0"/>
              <a:t>定一个双向链表的结点</a:t>
            </a:r>
            <a:endParaRPr lang="en-US" altLang="zh-CN" sz="2400" dirty="0"/>
          </a:p>
          <a:p>
            <a:pPr lvl="1"/>
            <a:endParaRPr lang="en-US" altLang="zh-CN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第二章 线性表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双向链表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A7D70C-4CCE-4F92-9909-35AB43A0841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989" y="2408557"/>
            <a:ext cx="5233043" cy="10204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90D157-82F0-4AAE-8396-35ACB10D6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486" y="2795337"/>
            <a:ext cx="1352550" cy="4476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D92172-2924-4E75-802B-399AC8677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3764" y="2776287"/>
            <a:ext cx="1095375" cy="4857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E7EA7D-4C00-4BAD-A35D-5AC37DADE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4659" y="2770270"/>
            <a:ext cx="1047750" cy="4667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F5393E-A76B-4139-AF7A-87830CD97DC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7449" y="3398933"/>
            <a:ext cx="3267075" cy="4476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9FA180-5C7A-4029-A326-6C5B86286EF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2902" y="5373120"/>
            <a:ext cx="3016167" cy="8913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8463CC2-6166-4455-AD35-3B5B0E33B39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60419" y="3846608"/>
            <a:ext cx="3571875" cy="4762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7B5B43A-A177-4DBD-AEE2-3D40B05D0B04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62175" y="4415217"/>
            <a:ext cx="3653088" cy="93759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2EB49DE-74AE-4788-BD80-56CAEEA1F0EB}"/>
              </a:ext>
            </a:extLst>
          </p:cNvPr>
          <p:cNvSpPr/>
          <p:nvPr/>
        </p:nvSpPr>
        <p:spPr>
          <a:xfrm>
            <a:off x="6459708" y="4135328"/>
            <a:ext cx="4339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对于任何一个中间结点，都有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4104B3F-83B9-4C69-9AFE-B56BDD93412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89989" y="4691978"/>
            <a:ext cx="2451681" cy="403441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68B21935-EEF3-4452-9B4C-0D20F9DCC198}"/>
              </a:ext>
            </a:extLst>
          </p:cNvPr>
          <p:cNvSpPr/>
          <p:nvPr/>
        </p:nvSpPr>
        <p:spPr>
          <a:xfrm>
            <a:off x="8941052" y="4633754"/>
            <a:ext cx="530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==</a:t>
            </a:r>
            <a:endParaRPr lang="zh-CN" altLang="en-US" sz="2400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B63636A-FC92-4285-8A06-2930ECC5C80B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0521" y="4691978"/>
            <a:ext cx="352527" cy="38692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90219E3-1CBC-427C-A083-D36F095540D5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9883" y="5181424"/>
            <a:ext cx="2451681" cy="37213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8B0D7F2-7F76-444D-B6A7-27034E9058F8}"/>
              </a:ext>
            </a:extLst>
          </p:cNvPr>
          <p:cNvSpPr/>
          <p:nvPr/>
        </p:nvSpPr>
        <p:spPr>
          <a:xfrm>
            <a:off x="8963100" y="5104572"/>
            <a:ext cx="530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==</a:t>
            </a:r>
            <a:endParaRPr lang="zh-CN" altLang="en-US" sz="2400" b="1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D837A07-D763-44EF-9FAB-5E29DF715717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0521" y="5148971"/>
            <a:ext cx="352527" cy="38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9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四、双向链表的插入</a:t>
            </a:r>
            <a:endParaRPr lang="en-US" altLang="zh-CN" sz="2800" dirty="0"/>
          </a:p>
          <a:p>
            <a:pPr lvl="1"/>
            <a:r>
              <a:rPr lang="zh-CN" altLang="en-US" sz="2400" dirty="0"/>
              <a:t>双向链表的插入需要改变两个方向的指针</a:t>
            </a:r>
            <a:endParaRPr lang="en-US" altLang="zh-CN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第二章 线性表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双向链表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04EB82B-8A9A-49A1-B4B3-735B8CC1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780"/>
          <a:stretch/>
        </p:blipFill>
        <p:spPr>
          <a:xfrm>
            <a:off x="1485067" y="3398625"/>
            <a:ext cx="5352081" cy="13734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C20739D-F23E-4D24-9156-3A11A7EE950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1579" y="4772025"/>
            <a:ext cx="6131962" cy="134575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471319C-09C2-4DCF-8822-E2DC5748E6B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55107" y="3499057"/>
            <a:ext cx="2568894" cy="74781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F863715-69E0-42F0-AC60-2FC2A5C571D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54854" y="0"/>
            <a:ext cx="1143000" cy="1905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15C774A-FF85-4273-BCE7-1A37769549E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12707" y="4355605"/>
            <a:ext cx="2345693" cy="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2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五、双向链表的删除</a:t>
            </a:r>
            <a:endParaRPr lang="en-US" altLang="zh-CN" sz="2800" dirty="0"/>
          </a:p>
          <a:p>
            <a:pPr lvl="1"/>
            <a:r>
              <a:rPr lang="zh-CN" altLang="en-US" sz="2400" dirty="0"/>
              <a:t>双向链表的删除也需要改变两个方向的指针</a:t>
            </a:r>
            <a:endParaRPr lang="en-US" altLang="zh-CN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第二章 线性表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双向链表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04EB82B-8A9A-49A1-B4B3-735B8CC1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780"/>
          <a:stretch/>
        </p:blipFill>
        <p:spPr>
          <a:xfrm>
            <a:off x="1485067" y="3398625"/>
            <a:ext cx="5352081" cy="1373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A25A7B-DB9E-4684-9EAE-78EBA1D5FCB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1579" y="4855669"/>
            <a:ext cx="4452421" cy="10250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9335311-AE33-4B82-B33F-7DA0F69217B4}"/>
              </a:ext>
            </a:extLst>
          </p:cNvPr>
          <p:cNvSpPr/>
          <p:nvPr/>
        </p:nvSpPr>
        <p:spPr>
          <a:xfrm>
            <a:off x="8027550" y="4666978"/>
            <a:ext cx="1021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free(p)</a:t>
            </a: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9AF9495-1CDF-4CE8-B566-6671A4AB51A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27550" y="3912835"/>
            <a:ext cx="2210850" cy="3301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DA5989-4CDE-484F-8208-C2EBA9A2B59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41517" y="3910209"/>
            <a:ext cx="1296609" cy="3301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D054306-A803-41FC-AB80-CED69D1ECF9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5150" y="4279216"/>
            <a:ext cx="2153250" cy="3612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180AF0C-7132-4C81-931D-1DB9BFB2BDA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38401" y="4262890"/>
            <a:ext cx="1382400" cy="35570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0446B0C-6E50-4569-83F4-CD06F495507F}"/>
              </a:ext>
            </a:extLst>
          </p:cNvPr>
          <p:cNvSpPr/>
          <p:nvPr/>
        </p:nvSpPr>
        <p:spPr>
          <a:xfrm>
            <a:off x="7330046" y="5155838"/>
            <a:ext cx="44935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</a:rPr>
              <a:t>双向链表的删除和单链表的删除</a:t>
            </a:r>
            <a:endParaRPr lang="en-US" altLang="zh-CN" sz="24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</a:rPr>
              <a:t>在逻辑上还有什么不一样？</a:t>
            </a:r>
          </a:p>
        </p:txBody>
      </p:sp>
    </p:spTree>
    <p:extLst>
      <p:ext uri="{BB962C8B-B14F-4D97-AF65-F5344CB8AC3E}">
        <p14:creationId xmlns:p14="http://schemas.microsoft.com/office/powerpoint/2010/main" val="178870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一、基于空间的比较</a:t>
            </a:r>
            <a:endParaRPr lang="en-US" altLang="zh-CN" sz="2800" dirty="0"/>
          </a:p>
          <a:p>
            <a:pPr lvl="1"/>
            <a:r>
              <a:rPr lang="zh-CN" altLang="en-US" sz="2400" dirty="0"/>
              <a:t>存储的分配方式</a:t>
            </a:r>
            <a:endParaRPr lang="en-US" altLang="zh-CN" sz="2400" dirty="0"/>
          </a:p>
          <a:p>
            <a:pPr lvl="2"/>
            <a:r>
              <a:rPr lang="zh-CN" altLang="en-US" sz="2400" dirty="0"/>
              <a:t>顺序表的存储空间是静态分配的</a:t>
            </a:r>
            <a:endParaRPr lang="en-US" altLang="zh-CN" sz="2400" dirty="0"/>
          </a:p>
          <a:p>
            <a:pPr lvl="2"/>
            <a:r>
              <a:rPr lang="zh-CN" altLang="en-US" sz="2400" dirty="0"/>
              <a:t>链表的存储空间是动态分配的</a:t>
            </a:r>
            <a:endParaRPr lang="en-US" altLang="zh-CN" sz="2400" dirty="0"/>
          </a:p>
          <a:p>
            <a:pPr lvl="1"/>
            <a:r>
              <a:rPr lang="zh-CN" altLang="en-US" sz="2600" dirty="0"/>
              <a:t>存储密度</a:t>
            </a:r>
            <a:r>
              <a:rPr lang="en-US" altLang="zh-CN" sz="2000" dirty="0"/>
              <a:t>=</a:t>
            </a:r>
            <a:r>
              <a:rPr lang="zh-CN" altLang="en-US" sz="2000" dirty="0"/>
              <a:t>结点数据本身所占的存储量</a:t>
            </a:r>
            <a:r>
              <a:rPr lang="en-US" altLang="zh-CN" sz="2000" dirty="0"/>
              <a:t>/</a:t>
            </a:r>
            <a:r>
              <a:rPr lang="zh-CN" altLang="en-US" sz="2000" dirty="0"/>
              <a:t>结点结构所占的存储量</a:t>
            </a:r>
            <a:endParaRPr lang="en-US" altLang="zh-CN" sz="2000" dirty="0"/>
          </a:p>
          <a:p>
            <a:pPr lvl="2"/>
            <a:r>
              <a:rPr lang="zh-CN" altLang="en-US" sz="2400" dirty="0"/>
              <a:t>顺序表的存储密度</a:t>
            </a:r>
            <a:endParaRPr lang="en-US" altLang="zh-CN" sz="2400" dirty="0"/>
          </a:p>
          <a:p>
            <a:pPr lvl="2"/>
            <a:r>
              <a:rPr lang="zh-CN" altLang="en-US" sz="2400" dirty="0"/>
              <a:t>链表的存储密度</a:t>
            </a:r>
            <a:endParaRPr lang="en-US" altLang="zh-CN" sz="2400" dirty="0"/>
          </a:p>
          <a:p>
            <a:pPr lvl="2"/>
            <a:endParaRPr lang="en-US" altLang="zh-CN" sz="2400" dirty="0"/>
          </a:p>
          <a:p>
            <a:pPr lvl="1"/>
            <a:endParaRPr lang="en-US" altLang="zh-CN" sz="26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第二章 线性表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49930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顺序表与链表的比较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4E53328-227D-4179-AC95-F25D38A09962}"/>
              </a:ext>
            </a:extLst>
          </p:cNvPr>
          <p:cNvSpPr/>
          <p:nvPr/>
        </p:nvSpPr>
        <p:spPr>
          <a:xfrm>
            <a:off x="4370320" y="5001134"/>
            <a:ext cx="5116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=1</a:t>
            </a:r>
            <a:endParaRPr lang="zh-CN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0874585-C13C-482F-934A-F27265A4FC25}"/>
              </a:ext>
            </a:extLst>
          </p:cNvPr>
          <p:cNvSpPr/>
          <p:nvPr/>
        </p:nvSpPr>
        <p:spPr>
          <a:xfrm>
            <a:off x="4370319" y="5499560"/>
            <a:ext cx="5116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&lt;1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8315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19" y="2101572"/>
            <a:ext cx="10476950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二、基于时间的比较</a:t>
            </a:r>
            <a:endParaRPr lang="en-US" altLang="zh-CN" sz="2800" dirty="0"/>
          </a:p>
          <a:p>
            <a:pPr lvl="1"/>
            <a:r>
              <a:rPr lang="zh-CN" altLang="en-US" sz="2400" dirty="0"/>
              <a:t>存取（查找）方式</a:t>
            </a:r>
            <a:endParaRPr lang="en-US" altLang="zh-CN" sz="2400" dirty="0"/>
          </a:p>
          <a:p>
            <a:pPr lvl="2"/>
            <a:r>
              <a:rPr lang="zh-CN" altLang="en-US" sz="2200" dirty="0"/>
              <a:t>顺序表中的元素可以随机存取（直接存取）</a:t>
            </a:r>
            <a:endParaRPr lang="en-US" altLang="zh-CN" sz="2200" dirty="0"/>
          </a:p>
          <a:p>
            <a:pPr lvl="2"/>
            <a:r>
              <a:rPr lang="zh-CN" altLang="en-US" sz="2400" dirty="0"/>
              <a:t>链表中的元素必须顺序存取（即需要沿着链查找指定的位置）</a:t>
            </a:r>
            <a:endParaRPr lang="en-US" altLang="zh-CN" sz="2400" dirty="0"/>
          </a:p>
          <a:p>
            <a:pPr lvl="1"/>
            <a:r>
              <a:rPr lang="zh-CN" altLang="en-US" sz="2800" dirty="0"/>
              <a:t>插入</a:t>
            </a:r>
            <a:r>
              <a:rPr lang="en-US" altLang="zh-CN" sz="2800" dirty="0"/>
              <a:t>/</a:t>
            </a:r>
            <a:r>
              <a:rPr lang="zh-CN" altLang="en-US" sz="2800" dirty="0"/>
              <a:t>删除</a:t>
            </a:r>
            <a:endParaRPr lang="en-US" altLang="zh-CN" sz="2800" dirty="0"/>
          </a:p>
          <a:p>
            <a:pPr lvl="2"/>
            <a:r>
              <a:rPr lang="zh-CN" altLang="en-US" sz="2200" dirty="0"/>
              <a:t>时间复杂度是一样的</a:t>
            </a:r>
            <a:r>
              <a:rPr lang="en-US" altLang="zh-CN" sz="2200" dirty="0"/>
              <a:t>O</a:t>
            </a:r>
            <a:r>
              <a:rPr lang="zh-CN" altLang="en-US" sz="2200" dirty="0"/>
              <a:t>（</a:t>
            </a:r>
            <a:r>
              <a:rPr lang="en-US" altLang="zh-CN" sz="2200" i="1" dirty="0"/>
              <a:t>n</a:t>
            </a:r>
            <a:r>
              <a:rPr lang="zh-CN" altLang="en-US" sz="2200" dirty="0"/>
              <a:t>）</a:t>
            </a:r>
            <a:endParaRPr lang="en-US" altLang="zh-CN" sz="2200" dirty="0"/>
          </a:p>
          <a:p>
            <a:pPr lvl="2"/>
            <a:r>
              <a:rPr lang="zh-CN" altLang="en-US" sz="2400" dirty="0"/>
              <a:t>顺序表平均需要移动近一半的元素</a:t>
            </a:r>
            <a:endParaRPr lang="en-US" altLang="zh-CN" sz="2400" dirty="0"/>
          </a:p>
          <a:p>
            <a:pPr lvl="2"/>
            <a:r>
              <a:rPr lang="zh-CN" altLang="en-US" sz="2400" dirty="0"/>
              <a:t>链表不需要移动元素，只需要修改指针</a:t>
            </a:r>
            <a:endParaRPr lang="en-US" altLang="zh-CN" sz="2400" dirty="0"/>
          </a:p>
          <a:p>
            <a:pPr lvl="1"/>
            <a:endParaRPr lang="en-US" altLang="zh-CN" sz="26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第二章 线性表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49930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顺序表与链表的比较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92D98B-53FE-44DE-8CD2-F58ECA848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800" y="17213"/>
            <a:ext cx="2934437" cy="173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7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19" y="2101572"/>
            <a:ext cx="10476950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三、基于应用的比较</a:t>
            </a:r>
            <a:endParaRPr lang="en-US" altLang="zh-CN" sz="2800" dirty="0"/>
          </a:p>
          <a:p>
            <a:pPr lvl="1"/>
            <a:r>
              <a:rPr lang="zh-CN" altLang="en-US" sz="2400" dirty="0"/>
              <a:t>顺序表的应用</a:t>
            </a:r>
            <a:endParaRPr lang="en-US" altLang="zh-CN" sz="2400" dirty="0"/>
          </a:p>
          <a:p>
            <a:pPr lvl="2"/>
            <a:r>
              <a:rPr lang="zh-CN" altLang="en-US" sz="2200" dirty="0"/>
              <a:t>储存大量数据，并主要用于查找时</a:t>
            </a:r>
            <a:endParaRPr lang="en-US" altLang="zh-CN" sz="2200" dirty="0"/>
          </a:p>
          <a:p>
            <a:pPr lvl="2"/>
            <a:r>
              <a:rPr lang="zh-CN" altLang="en-US" sz="2400" dirty="0"/>
              <a:t>比如：用数据库进行学籍管理</a:t>
            </a:r>
            <a:endParaRPr lang="en-US" altLang="zh-CN" sz="2400" dirty="0"/>
          </a:p>
          <a:p>
            <a:pPr lvl="1"/>
            <a:r>
              <a:rPr lang="zh-CN" altLang="en-US" sz="2400" dirty="0"/>
              <a:t>链表的应用</a:t>
            </a:r>
            <a:endParaRPr lang="en-US" altLang="zh-CN" sz="2400" dirty="0"/>
          </a:p>
          <a:p>
            <a:pPr lvl="2"/>
            <a:r>
              <a:rPr lang="zh-CN" altLang="en-US" sz="2400" dirty="0"/>
              <a:t>存储的元素经常要进行插入和删除操作</a:t>
            </a:r>
            <a:endParaRPr lang="en-US" altLang="zh-CN" sz="2400" dirty="0"/>
          </a:p>
          <a:p>
            <a:pPr lvl="2"/>
            <a:r>
              <a:rPr lang="zh-CN" altLang="en-US" sz="2400" dirty="0"/>
              <a:t>比如：大家的网上购物车</a:t>
            </a:r>
            <a:endParaRPr lang="en-US" altLang="zh-CN" sz="26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第二章 线性表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49930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第四节 顺序表与链表的比较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D7AF2C-D010-43C3-B256-09430BB9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199" y="2327140"/>
            <a:ext cx="2011636" cy="36244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188EE0-90F9-4CF6-939D-FD1E764ED1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86" r="17109"/>
          <a:stretch/>
        </p:blipFill>
        <p:spPr>
          <a:xfrm>
            <a:off x="6411219" y="2327140"/>
            <a:ext cx="3207980" cy="195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2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第二章 线性表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一、链表</a:t>
            </a:r>
            <a:endParaRPr lang="en-US" altLang="zh-CN" sz="2800" dirty="0"/>
          </a:p>
          <a:p>
            <a:pPr lvl="1"/>
            <a:r>
              <a:rPr lang="zh-CN" altLang="en-US" sz="2600" dirty="0"/>
              <a:t>线性表的链式存储表示主要有三种形式：</a:t>
            </a:r>
            <a:endParaRPr lang="en-US" altLang="zh-CN" sz="2600" dirty="0"/>
          </a:p>
          <a:p>
            <a:pPr lvl="2"/>
            <a:r>
              <a:rPr lang="zh-CN" altLang="en-US" sz="2400" dirty="0"/>
              <a:t>线性链表（单链表）</a:t>
            </a:r>
            <a:endParaRPr lang="en-US" altLang="zh-CN" sz="2400" dirty="0"/>
          </a:p>
          <a:p>
            <a:pPr lvl="2"/>
            <a:r>
              <a:rPr lang="zh-CN" altLang="en-US" sz="2400" dirty="0"/>
              <a:t>循环链表</a:t>
            </a:r>
            <a:endParaRPr lang="en-US" altLang="zh-CN" sz="2400" dirty="0"/>
          </a:p>
          <a:p>
            <a:pPr lvl="2"/>
            <a:r>
              <a:rPr lang="zh-CN" altLang="en-US" sz="2400" dirty="0"/>
              <a:t>双向链表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zh-CN" altLang="en-US" sz="2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线性链表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01583A-15B1-4888-ACAA-4E2FFD2F9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143" y="3544889"/>
            <a:ext cx="5230178" cy="25085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9077BD-7319-4D0F-8980-EF16304D5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077" y="5080818"/>
            <a:ext cx="573332" cy="4227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7DA4FFA-19AD-421F-8D41-CC86B9FAD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8007" y="5080819"/>
            <a:ext cx="567507" cy="4227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F94B21A-C225-411C-8EF9-4D85EF01C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7453" y="5080819"/>
            <a:ext cx="536510" cy="42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6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第二章 线性表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二、线性链表</a:t>
            </a:r>
            <a:endParaRPr lang="en-US" altLang="zh-CN" sz="2800" dirty="0"/>
          </a:p>
          <a:p>
            <a:pPr lvl="1"/>
            <a:r>
              <a:rPr lang="zh-CN" altLang="en-US" sz="2600" dirty="0"/>
              <a:t>在线性链表中，每个元素也被称为结点（</a:t>
            </a:r>
            <a:r>
              <a:rPr lang="en-US" altLang="zh-CN" sz="2600" dirty="0"/>
              <a:t>node</a:t>
            </a:r>
            <a:r>
              <a:rPr lang="zh-CN" altLang="en-US" sz="2600" dirty="0"/>
              <a:t>）</a:t>
            </a:r>
            <a:endParaRPr lang="en-US" altLang="zh-CN" sz="2600" dirty="0"/>
          </a:p>
          <a:p>
            <a:pPr lvl="1"/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结点中包含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</a:t>
            </a: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数据域：数据元素的信息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指针域：指向直接后继的指针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对于每个结点，在需要时动态生成，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在删除时释放空间。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线性链表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4ABDEE0-BC3A-4A14-9F00-1E18BFA68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69" y="4115645"/>
            <a:ext cx="3382651" cy="7857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27B665-02F4-484A-B433-EB0EA9110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705" y="4181147"/>
            <a:ext cx="1167183" cy="5232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66FC34E-9804-4EDC-8552-2B71E5C84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8019" y="4220256"/>
            <a:ext cx="1167183" cy="4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7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三、线性链表的定义</a:t>
            </a:r>
            <a:endParaRPr lang="en-US" altLang="zh-CN" sz="2800" dirty="0"/>
          </a:p>
          <a:p>
            <a:pPr lvl="1"/>
            <a:r>
              <a:rPr lang="zh-CN" altLang="en-US" sz="2600" dirty="0"/>
              <a:t>定义一个线性链表的结点</a:t>
            </a:r>
            <a:endParaRPr lang="en-US" altLang="zh-CN" sz="2600" dirty="0"/>
          </a:p>
          <a:p>
            <a:pPr lvl="1"/>
            <a:endParaRPr lang="en-US" altLang="zh-CN" sz="26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第二章 线性表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线性链表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3D4AE5-C5EA-47A9-B805-6D45B6B1117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1579" y="3367855"/>
            <a:ext cx="2438400" cy="4762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CAEB23-E568-446D-8B51-C847732089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1579" y="5053062"/>
            <a:ext cx="2832827" cy="10817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F27C41-A3AB-4A50-B7C2-A6B98B5B828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26161" y="5702854"/>
            <a:ext cx="2714265" cy="432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60CDD83-B77A-42BA-B820-AC0F8C5A3F3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2218" y="3943054"/>
            <a:ext cx="6222130" cy="46645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DF7BDD4-6801-465B-9787-7F058FA9871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4341" y="4456877"/>
            <a:ext cx="6222130" cy="41644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278BC69-AEE4-4E9E-82B8-F31B4A355B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430" y="2587834"/>
            <a:ext cx="3382651" cy="78573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4890891-EBBC-4701-BE13-89B9B3902A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1066" y="2653336"/>
            <a:ext cx="1167183" cy="52322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DEB43AA-60D8-4941-A5B0-3853D71F92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0380" y="2692445"/>
            <a:ext cx="1167183" cy="4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2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45" y="2433295"/>
            <a:ext cx="10476950" cy="3805272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/>
              <a:t>三、线性链表的定义</a:t>
            </a:r>
            <a:endParaRPr lang="en-US" altLang="zh-CN" sz="28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/>
            <a:r>
              <a:rPr lang="zh-CN" altLang="en-US" sz="2800" dirty="0"/>
              <a:t>线性链表可由头指针</a:t>
            </a:r>
            <a:r>
              <a:rPr lang="en-US" altLang="zh-CN" sz="2800" dirty="0">
                <a:solidFill>
                  <a:srgbClr val="FF0000"/>
                </a:solidFill>
              </a:rPr>
              <a:t>L</a:t>
            </a:r>
            <a:r>
              <a:rPr lang="zh-CN" altLang="en-US" sz="2800" dirty="0"/>
              <a:t>唯一确定</a:t>
            </a:r>
            <a:endParaRPr lang="en-US" altLang="zh-CN" sz="2800" dirty="0"/>
          </a:p>
          <a:p>
            <a:pPr lvl="1"/>
            <a:r>
              <a:rPr lang="zh-CN" altLang="en-US" sz="2800" dirty="0"/>
              <a:t>线性链表最后一个元素的指针为</a:t>
            </a:r>
            <a:r>
              <a:rPr lang="en-US" altLang="zh-CN" sz="2800" dirty="0"/>
              <a:t>NULL</a:t>
            </a:r>
          </a:p>
          <a:p>
            <a:pPr lvl="1"/>
            <a:r>
              <a:rPr lang="zh-CN" altLang="en-US" sz="2800" dirty="0"/>
              <a:t>为了方便操作，有时在线性链表的第一个结点之前附设一个头结点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19435E-1D86-45BC-BA46-A9F56C6DA72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1584" y="3142588"/>
            <a:ext cx="1285875" cy="495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D74889-2478-47FA-B732-692F8027976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87459" y="3135214"/>
            <a:ext cx="6617878" cy="58922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第二章 线性表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线性链表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9E8A5E7-3C2C-48B2-982F-495F349F6508}"/>
              </a:ext>
            </a:extLst>
          </p:cNvPr>
          <p:cNvSpPr/>
          <p:nvPr/>
        </p:nvSpPr>
        <p:spPr>
          <a:xfrm>
            <a:off x="971131" y="3719320"/>
            <a:ext cx="437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头指针</a:t>
            </a:r>
            <a:r>
              <a:rPr lang="en-US" altLang="zh-CN" dirty="0">
                <a:solidFill>
                  <a:srgbClr val="0070C0"/>
                </a:solidFill>
              </a:rPr>
              <a:t>(L)</a:t>
            </a:r>
            <a:r>
              <a:rPr lang="zh-CN" altLang="en-US" dirty="0">
                <a:solidFill>
                  <a:srgbClr val="0070C0"/>
                </a:solidFill>
              </a:rPr>
              <a:t>：指向链表中第一个结点的指针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08293B0-9C25-4FEC-BCD1-AA7ACAADE83F}"/>
              </a:ext>
            </a:extLst>
          </p:cNvPr>
          <p:cNvSpPr/>
          <p:nvPr/>
        </p:nvSpPr>
        <p:spPr>
          <a:xfrm>
            <a:off x="5272111" y="2632833"/>
            <a:ext cx="28395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,a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,…,a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8112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三、线性链表的定义</a:t>
            </a:r>
            <a:endParaRPr lang="en-US" altLang="zh-CN" sz="28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/>
            <a:r>
              <a:rPr lang="zh-CN" altLang="en-US" sz="2800" dirty="0"/>
              <a:t>头结点</a:t>
            </a:r>
            <a:endParaRPr lang="en-US" altLang="zh-CN" sz="2800" dirty="0"/>
          </a:p>
          <a:p>
            <a:pPr lvl="2"/>
            <a:r>
              <a:rPr lang="zh-CN" altLang="en-US" sz="2400" dirty="0"/>
              <a:t>与其他结点具有相同的特性</a:t>
            </a:r>
            <a:endParaRPr lang="en-US" altLang="zh-CN" sz="2400" dirty="0"/>
          </a:p>
          <a:p>
            <a:pPr lvl="2"/>
            <a:r>
              <a:rPr lang="zh-CN" altLang="en-US" sz="2400" dirty="0"/>
              <a:t>其指针域存放指向首元结点的指针</a:t>
            </a:r>
            <a:endParaRPr lang="en-US" altLang="zh-CN" sz="2400" dirty="0"/>
          </a:p>
          <a:p>
            <a:pPr lvl="2"/>
            <a:r>
              <a:rPr lang="zh-CN" altLang="en-US" sz="2400" dirty="0"/>
              <a:t>其数据域可以为空，也可以为线性链表的长度信息。</a:t>
            </a:r>
          </a:p>
          <a:p>
            <a:pPr lvl="2"/>
            <a:endParaRPr lang="en-US" altLang="zh-CN" sz="2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19435E-1D86-45BC-BA46-A9F56C6DA72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1584" y="3142588"/>
            <a:ext cx="1285875" cy="4953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4F8E373-1450-4D2F-BFE7-42C51901C9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94" y="2991310"/>
            <a:ext cx="146685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D74889-2478-47FA-B732-692F8027976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87459" y="3135214"/>
            <a:ext cx="6617878" cy="58922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第二章 线性表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线性链表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721337-DA6F-4B72-94D9-15801543B25A}"/>
              </a:ext>
            </a:extLst>
          </p:cNvPr>
          <p:cNvSpPr/>
          <p:nvPr/>
        </p:nvSpPr>
        <p:spPr>
          <a:xfrm>
            <a:off x="2045418" y="5566041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8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9E8A5E7-3C2C-48B2-982F-495F349F6508}"/>
              </a:ext>
            </a:extLst>
          </p:cNvPr>
          <p:cNvSpPr/>
          <p:nvPr/>
        </p:nvSpPr>
        <p:spPr>
          <a:xfrm>
            <a:off x="1030123" y="379273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头结点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95FBDC5-FEAF-401F-A463-C01DF28DA2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1435" b="-5637"/>
          <a:stretch/>
        </p:blipFill>
        <p:spPr>
          <a:xfrm>
            <a:off x="226510" y="3157336"/>
            <a:ext cx="383254" cy="40436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DE95FABC-9C1A-433D-B731-1D4F34AC4E20}"/>
              </a:ext>
            </a:extLst>
          </p:cNvPr>
          <p:cNvSpPr/>
          <p:nvPr/>
        </p:nvSpPr>
        <p:spPr>
          <a:xfrm>
            <a:off x="2784053" y="374491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首元结点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B6805DA-A070-4833-BDFD-6763F8B14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465713" y="3301747"/>
            <a:ext cx="334081" cy="17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7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三、线性链表的定义</a:t>
            </a:r>
            <a:endParaRPr lang="en-US" altLang="zh-CN" sz="2800" dirty="0"/>
          </a:p>
          <a:p>
            <a:pPr lvl="1"/>
            <a:r>
              <a:rPr lang="zh-CN" altLang="en-US" sz="2000" dirty="0"/>
              <a:t>当链表不设头结点时，</a:t>
            </a:r>
            <a:endParaRPr lang="en-US" altLang="zh-CN" sz="2000" dirty="0"/>
          </a:p>
          <a:p>
            <a:pPr lvl="2"/>
            <a:r>
              <a:rPr lang="zh-CN" altLang="en-US" sz="1800" dirty="0"/>
              <a:t>头指针指向首元结点</a:t>
            </a:r>
            <a:endParaRPr lang="en-US" altLang="zh-CN" sz="1800" dirty="0"/>
          </a:p>
          <a:p>
            <a:pPr lvl="2"/>
            <a:r>
              <a:rPr lang="zh-CN" altLang="en-US" sz="1800" dirty="0"/>
              <a:t>怎么判断链表长度为</a:t>
            </a:r>
            <a:r>
              <a:rPr lang="en-US" altLang="zh-CN" sz="1800" dirty="0"/>
              <a:t>0</a:t>
            </a:r>
            <a:r>
              <a:rPr lang="zh-CN" altLang="en-US" sz="1800" dirty="0"/>
              <a:t>？</a:t>
            </a:r>
            <a:endParaRPr lang="en-US" altLang="zh-CN" sz="1800" dirty="0"/>
          </a:p>
          <a:p>
            <a:pPr lvl="2"/>
            <a:r>
              <a:rPr lang="en-US" altLang="zh-CN" sz="1800" dirty="0"/>
              <a:t>L == NULL</a:t>
            </a:r>
          </a:p>
          <a:p>
            <a:pPr lvl="1"/>
            <a:r>
              <a:rPr lang="zh-CN" altLang="en-US" sz="2000" dirty="0"/>
              <a:t>当链表设头结点时，</a:t>
            </a:r>
            <a:endParaRPr lang="en-US" altLang="zh-CN" sz="2000" dirty="0"/>
          </a:p>
          <a:p>
            <a:pPr lvl="2"/>
            <a:r>
              <a:rPr lang="zh-CN" altLang="en-US" sz="1800" dirty="0"/>
              <a:t>头指针指向头结点</a:t>
            </a:r>
            <a:endParaRPr lang="en-US" altLang="zh-CN" sz="1800" dirty="0"/>
          </a:p>
          <a:p>
            <a:pPr lvl="2"/>
            <a:r>
              <a:rPr lang="zh-CN" altLang="en-US" sz="1800" dirty="0"/>
              <a:t>怎么判断链表长度为</a:t>
            </a:r>
            <a:r>
              <a:rPr lang="en-US" altLang="zh-CN" sz="1800" dirty="0"/>
              <a:t>0</a:t>
            </a:r>
            <a:r>
              <a:rPr lang="zh-CN" altLang="en-US" sz="1800" dirty="0"/>
              <a:t>？</a:t>
            </a:r>
            <a:endParaRPr lang="en-US" altLang="zh-CN" sz="1800" dirty="0"/>
          </a:p>
          <a:p>
            <a:pPr lvl="2"/>
            <a:r>
              <a:rPr lang="en-US" altLang="zh-CN" sz="1800" dirty="0"/>
              <a:t>L -&gt; next == NULL</a:t>
            </a:r>
            <a:endParaRPr lang="en-US" altLang="zh-CN" sz="2000" dirty="0"/>
          </a:p>
          <a:p>
            <a:pPr lvl="2"/>
            <a:endParaRPr lang="en-US" altLang="zh-CN" sz="2000" dirty="0"/>
          </a:p>
          <a:p>
            <a:pPr lvl="2"/>
            <a:endParaRPr lang="en-US" altLang="zh-CN" sz="2000" dirty="0"/>
          </a:p>
          <a:p>
            <a:endParaRPr lang="en-US" altLang="zh-CN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第二章 线性表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线性链表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9CD6EA-8F8B-42D9-80E7-CD4774C31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112" y="2903383"/>
            <a:ext cx="7097306" cy="5965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D07249-C858-4455-B5FF-F41370B3A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844" y="4393805"/>
            <a:ext cx="7549364" cy="75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1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19" y="2352180"/>
            <a:ext cx="10476950" cy="4269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例：</a:t>
            </a:r>
            <a:endParaRPr lang="en-US" altLang="zh-CN" sz="2000" dirty="0"/>
          </a:p>
          <a:p>
            <a:pPr lvl="2"/>
            <a:r>
              <a:rPr lang="zh-CN" altLang="en-US" sz="2400"/>
              <a:t>线性表</a:t>
            </a:r>
            <a:endParaRPr lang="en-US" altLang="zh-CN" sz="2400" dirty="0"/>
          </a:p>
          <a:p>
            <a:pPr marL="914400" lvl="2" indent="0">
              <a:buNone/>
            </a:pPr>
            <a:r>
              <a:rPr lang="en-US" altLang="zh-CN" sz="2400" dirty="0"/>
              <a:t> (ZHAO, QIAN,SUN,LI,ZHOU,WU,ZHENG,WANG)</a:t>
            </a:r>
          </a:p>
          <a:p>
            <a:endParaRPr lang="en-US" altLang="zh-CN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第二章 线性表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1" y="1839962"/>
            <a:ext cx="4421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线性链表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B132E9-D58E-4333-87A8-B0DE1266F1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54854" y="0"/>
            <a:ext cx="1143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6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自定义 4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6801</TotalTime>
  <Words>1391</Words>
  <Application>Microsoft Office PowerPoint</Application>
  <PresentationFormat>宽屏</PresentationFormat>
  <Paragraphs>265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等线</vt:lpstr>
      <vt:lpstr>仿宋</vt:lpstr>
      <vt:lpstr>华文彩云</vt:lpstr>
      <vt:lpstr>华文仿宋</vt:lpstr>
      <vt:lpstr>华文隶书</vt:lpstr>
      <vt:lpstr>Arial</vt:lpstr>
      <vt:lpstr>Times New Roman</vt:lpstr>
      <vt:lpstr>画廊</vt:lpstr>
      <vt:lpstr>数据结构</vt:lpstr>
      <vt:lpstr>第二章 线性表</vt:lpstr>
      <vt:lpstr>第二章 线性表</vt:lpstr>
      <vt:lpstr>第二章 线性表</vt:lpstr>
      <vt:lpstr>第二章 线性表</vt:lpstr>
      <vt:lpstr>第二章 线性表</vt:lpstr>
      <vt:lpstr>第二章 线性表</vt:lpstr>
      <vt:lpstr>第二章 线性表</vt:lpstr>
      <vt:lpstr>第二章 线性表</vt:lpstr>
      <vt:lpstr>第二章 线性表</vt:lpstr>
      <vt:lpstr>第二章 线性表</vt:lpstr>
      <vt:lpstr>第二章 线性表</vt:lpstr>
      <vt:lpstr>第二章 线性表</vt:lpstr>
      <vt:lpstr>第二章 线性表</vt:lpstr>
      <vt:lpstr>第二章 线性表</vt:lpstr>
      <vt:lpstr>第二章 线性表</vt:lpstr>
      <vt:lpstr>第二章 线性表</vt:lpstr>
      <vt:lpstr>第二章 线性表</vt:lpstr>
      <vt:lpstr>第二章 线性表</vt:lpstr>
      <vt:lpstr>第二章 线性表</vt:lpstr>
      <vt:lpstr>第二章 线性表</vt:lpstr>
      <vt:lpstr>第二章 线性表</vt:lpstr>
      <vt:lpstr>第二章 线性表</vt:lpstr>
      <vt:lpstr>第二章 线性表</vt:lpstr>
      <vt:lpstr>第二章 线性表</vt:lpstr>
      <vt:lpstr>第二章 线性表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数据结构</dc:title>
  <dc:creator>zhoufei</dc:creator>
  <cp:lastModifiedBy>zhoufei</cp:lastModifiedBy>
  <cp:revision>428</cp:revision>
  <cp:lastPrinted>2018-09-20T09:36:46Z</cp:lastPrinted>
  <dcterms:created xsi:type="dcterms:W3CDTF">2018-09-04T02:30:21Z</dcterms:created>
  <dcterms:modified xsi:type="dcterms:W3CDTF">2020-09-27T02:14:26Z</dcterms:modified>
</cp:coreProperties>
</file>